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19"/>
  </p:notesMasterIdLst>
  <p:sldIdLst>
    <p:sldId id="256" r:id="rId2"/>
    <p:sldId id="257" r:id="rId3"/>
    <p:sldId id="258" r:id="rId4"/>
    <p:sldId id="262" r:id="rId5"/>
    <p:sldId id="260" r:id="rId6"/>
    <p:sldId id="259" r:id="rId7"/>
    <p:sldId id="263" r:id="rId8"/>
    <p:sldId id="264" r:id="rId9"/>
    <p:sldId id="265" r:id="rId10"/>
    <p:sldId id="270" r:id="rId11"/>
    <p:sldId id="267" r:id="rId12"/>
    <p:sldId id="269" r:id="rId13"/>
    <p:sldId id="272" r:id="rId14"/>
    <p:sldId id="271" r:id="rId15"/>
    <p:sldId id="268" r:id="rId16"/>
    <p:sldId id="266" r:id="rId17"/>
    <p:sldId id="261" r:id="rId18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76" autoAdjust="0"/>
    <p:restoredTop sz="94656" autoAdjust="0"/>
  </p:normalViewPr>
  <p:slideViewPr>
    <p:cSldViewPr snapToGrid="0" snapToObjects="1">
      <p:cViewPr>
        <p:scale>
          <a:sx n="103" d="100"/>
          <a:sy n="103" d="100"/>
        </p:scale>
        <p:origin x="-968" y="-128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5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2C36B8-63BA-7E48-8CD5-C14A9585F990}" type="datetimeFigureOut">
              <a:rPr lang="en-US" smtClean="0"/>
              <a:t>12/7/16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224FE6-36CA-C246-9306-2608E5201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49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24FE6-36CA-C246-9306-2608E52011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50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24FE6-36CA-C246-9306-2608E52011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028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90502"/>
            <a:ext cx="7772400" cy="3809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00500"/>
            <a:ext cx="6858000" cy="7620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December 7,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038600"/>
            <a:ext cx="142876" cy="1676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03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December 7,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7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7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December 7,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December 7,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06504"/>
            <a:ext cx="7772400" cy="3600979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0501"/>
            <a:ext cx="7772400" cy="8890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December 7, 2016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312334"/>
            <a:ext cx="329184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312334"/>
            <a:ext cx="329184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December 7,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310640"/>
            <a:ext cx="3291840" cy="533136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1882806"/>
            <a:ext cx="32918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310640"/>
            <a:ext cx="3291840" cy="533136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1882806"/>
            <a:ext cx="32918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December 7, 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December 7,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December 7,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333500"/>
            <a:ext cx="5111750" cy="3733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333500"/>
            <a:ext cx="3008313" cy="3733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December 7,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038600"/>
            <a:ext cx="142876" cy="1676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0386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4762500"/>
            <a:ext cx="8153400" cy="381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December 7,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127500"/>
            <a:ext cx="8153400" cy="635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03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7266"/>
            <a:ext cx="579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0501"/>
            <a:ext cx="7620000" cy="3644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143501"/>
            <a:ext cx="3429000" cy="2540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December 7,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410731"/>
            <a:ext cx="3429000" cy="23653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337024" y="4874156"/>
            <a:ext cx="1096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143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143000"/>
            <a:ext cx="142876" cy="45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8.jpeg"/><Relationship Id="rId5" Type="http://schemas.openxmlformats.org/officeDocument/2006/relationships/image" Target="../media/image29.jpeg"/><Relationship Id="rId6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-1" r="43039"/>
          <a:stretch/>
        </p:blipFill>
        <p:spPr>
          <a:xfrm>
            <a:off x="5673587" y="0"/>
            <a:ext cx="3298140" cy="571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90115" cy="5715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0"/>
            <a:ext cx="8971727" cy="5715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t="13131" r="19354" b="1414"/>
          <a:stretch/>
        </p:blipFill>
        <p:spPr>
          <a:xfrm>
            <a:off x="-603034" y="0"/>
            <a:ext cx="9574761" cy="5715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80931" y="1270000"/>
            <a:ext cx="7134144" cy="3161490"/>
          </a:xfrm>
          <a:prstGeom prst="rect">
            <a:avLst/>
          </a:prstGeom>
          <a:solidFill>
            <a:schemeClr val="tx1">
              <a:lumMod val="65000"/>
              <a:lumOff val="35000"/>
              <a:alpha val="89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37652" y="1553716"/>
            <a:ext cx="70260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tx2">
                    <a:lumMod val="75000"/>
                  </a:schemeClr>
                </a:solidFill>
                <a:latin typeface="Baskerville"/>
                <a:cs typeface="Baskerville"/>
              </a:rPr>
              <a:t>A Convolutional Exploration</a:t>
            </a:r>
            <a:endParaRPr lang="en-US" sz="4800" dirty="0">
              <a:solidFill>
                <a:schemeClr val="tx2">
                  <a:lumMod val="75000"/>
                </a:schemeClr>
              </a:solidFill>
              <a:latin typeface="Baskerville"/>
              <a:cs typeface="Baskerville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78167" y="3269573"/>
            <a:ext cx="4729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Baskerville"/>
                <a:cs typeface="Baskerville"/>
              </a:rPr>
              <a:t>Gus Ostow</a:t>
            </a:r>
            <a:endParaRPr lang="en-US" sz="2800" dirty="0">
              <a:latin typeface="Baskerville"/>
              <a:cs typeface="Baskerville"/>
            </a:endParaRPr>
          </a:p>
        </p:txBody>
      </p:sp>
    </p:spTree>
    <p:extLst>
      <p:ext uri="{BB962C8B-B14F-4D97-AF65-F5344CB8AC3E}">
        <p14:creationId xmlns:p14="http://schemas.microsoft.com/office/powerpoint/2010/main" val="139506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2234"/>
            <a:ext cx="5791200" cy="764732"/>
          </a:xfrm>
        </p:spPr>
        <p:txBody>
          <a:bodyPr>
            <a:normAutofit fontScale="90000"/>
          </a:bodyPr>
          <a:lstStyle/>
          <a:p>
            <a:r>
              <a:rPr lang="en-US" cap="none" dirty="0" smtClean="0">
                <a:latin typeface="Baskerville"/>
                <a:cs typeface="Baskerville"/>
              </a:rPr>
              <a:t>Where do the filters come from?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2957" y="2519781"/>
            <a:ext cx="7968848" cy="4050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u="sng" dirty="0" smtClean="0"/>
              <a:t>Traditional computer vision</a:t>
            </a:r>
            <a:r>
              <a:rPr lang="en-US" sz="2000" dirty="0" smtClean="0"/>
              <a:t>: painstakingly handcraft filters that sort</a:t>
            </a:r>
          </a:p>
          <a:p>
            <a:r>
              <a:rPr lang="en-US" sz="2000" dirty="0" smtClean="0"/>
              <a:t>of work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2400" b="1" u="sng" dirty="0" smtClean="0">
                <a:solidFill>
                  <a:srgbClr val="800000"/>
                </a:solidFill>
              </a:rPr>
              <a:t>Deep learning</a:t>
            </a:r>
            <a:r>
              <a:rPr lang="en-US" sz="2400" dirty="0" smtClean="0">
                <a:solidFill>
                  <a:srgbClr val="000000"/>
                </a:solidFill>
              </a:rPr>
              <a:t>: </a:t>
            </a:r>
            <a:r>
              <a:rPr lang="en-US" sz="2400" dirty="0" smtClean="0"/>
              <a:t>learn them automatically!</a:t>
            </a:r>
          </a:p>
          <a:p>
            <a:pPr marL="800100" lvl="1" indent="-342900">
              <a:lnSpc>
                <a:spcPct val="130000"/>
              </a:lnSpc>
              <a:buFont typeface="Arial"/>
              <a:buChar char="•"/>
            </a:pPr>
            <a:r>
              <a:rPr lang="en-US" sz="2000" dirty="0" smtClean="0"/>
              <a:t>Train: Find filters that minimize error on a training set</a:t>
            </a:r>
          </a:p>
          <a:p>
            <a:pPr marL="800100" lvl="1" indent="-342900">
              <a:lnSpc>
                <a:spcPct val="130000"/>
              </a:lnSpc>
              <a:buFont typeface="Arial"/>
              <a:buChar char="•"/>
            </a:pPr>
            <a:r>
              <a:rPr lang="en-US" sz="2000" dirty="0" smtClean="0"/>
              <a:t>Predict: Generalize to fresh data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742950" lvl="1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3992" b="87309"/>
          <a:stretch/>
        </p:blipFill>
        <p:spPr>
          <a:xfrm>
            <a:off x="425174" y="1436729"/>
            <a:ext cx="8006631" cy="795019"/>
          </a:xfrm>
          <a:prstGeom prst="rect">
            <a:avLst/>
          </a:prstGeom>
          <a:ln w="19050" cmpd="sng">
            <a:noFill/>
          </a:ln>
        </p:spPr>
      </p:pic>
    </p:spTree>
    <p:extLst>
      <p:ext uri="{BB962C8B-B14F-4D97-AF65-F5344CB8AC3E}">
        <p14:creationId xmlns:p14="http://schemas.microsoft.com/office/powerpoint/2010/main" val="2239943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7871"/>
            <a:ext cx="5791200" cy="762266"/>
          </a:xfrm>
        </p:spPr>
        <p:txBody>
          <a:bodyPr/>
          <a:lstStyle/>
          <a:p>
            <a:r>
              <a:rPr lang="en-US" cap="none" dirty="0" smtClean="0">
                <a:latin typeface="Baskerville"/>
                <a:cs typeface="Baskerville"/>
              </a:rPr>
              <a:t>The big picture architecture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379702"/>
            <a:ext cx="8132255" cy="1900766"/>
          </a:xfrm>
          <a:prstGeom prst="rect">
            <a:avLst/>
          </a:prstGeom>
          <a:ln w="19050" cmpd="sng">
            <a:solidFill>
              <a:srgbClr val="0000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26533" y="3748350"/>
            <a:ext cx="796292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String together any number of convolution and subsampling layers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Some CNNs have hundreds of layers</a:t>
            </a:r>
          </a:p>
          <a:p>
            <a:pPr lvl="1"/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 F</a:t>
            </a:r>
            <a:r>
              <a:rPr lang="en-US" sz="1600" dirty="0" smtClean="0"/>
              <a:t>inish with fully-connected layers to make the classification on feature </a:t>
            </a:r>
            <a:r>
              <a:rPr lang="en-US" sz="1600" dirty="0" smtClean="0"/>
              <a:t>space</a:t>
            </a:r>
            <a:endParaRPr lang="en-US" sz="1600" dirty="0" smtClean="0"/>
          </a:p>
          <a:p>
            <a:pPr lvl="1"/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007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atin typeface="Baskerville"/>
                <a:cs typeface="Baskerville"/>
              </a:rPr>
              <a:t>My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920" y="1485161"/>
            <a:ext cx="4437684" cy="3644636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b="0" dirty="0" err="1" smtClean="0"/>
              <a:t>Keras</a:t>
            </a:r>
            <a:r>
              <a:rPr lang="en-US" b="0" dirty="0" smtClean="0"/>
              <a:t> on top of </a:t>
            </a:r>
            <a:r>
              <a:rPr lang="en-US" b="0" dirty="0" err="1" smtClean="0"/>
              <a:t>TensorFlow</a:t>
            </a:r>
            <a:endParaRPr lang="en-US" b="0" dirty="0" smtClean="0"/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Nets take too much time to train to use </a:t>
            </a:r>
            <a:r>
              <a:rPr lang="en-US" b="0" dirty="0" err="1" smtClean="0"/>
              <a:t>gridsearch</a:t>
            </a:r>
            <a:endParaRPr lang="en-US" b="0" dirty="0" smtClean="0"/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Carefully train a ton of networks </a:t>
            </a:r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Save everything</a:t>
            </a:r>
            <a:endParaRPr lang="en-US" b="0" dirty="0"/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Try to stay organized and smart about it </a:t>
            </a:r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Learn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768528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latin typeface="Baskerville"/>
                <a:cs typeface="Baskerville"/>
              </a:rPr>
              <a:t>My process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2531" r="2531"/>
          <a:stretch>
            <a:fillRect/>
          </a:stretch>
        </p:blipFill>
        <p:spPr>
          <a:xfrm>
            <a:off x="592825" y="1897979"/>
            <a:ext cx="7529279" cy="3601244"/>
          </a:xfrm>
        </p:spPr>
      </p:pic>
      <p:sp>
        <p:nvSpPr>
          <p:cNvPr id="5" name="TextBox 4"/>
          <p:cNvSpPr txBox="1"/>
          <p:nvPr/>
        </p:nvSpPr>
        <p:spPr>
          <a:xfrm>
            <a:off x="543506" y="1405347"/>
            <a:ext cx="518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 fraction of my total runs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51181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17974"/>
            <a:ext cx="5791200" cy="1143000"/>
          </a:xfrm>
        </p:spPr>
        <p:txBody>
          <a:bodyPr/>
          <a:lstStyle/>
          <a:p>
            <a:r>
              <a:rPr lang="en-US" cap="none" dirty="0" smtClean="0">
                <a:latin typeface="Baskerville"/>
                <a:cs typeface="Baskerville"/>
              </a:rPr>
              <a:t>Baseline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078271"/>
            <a:ext cx="8037951" cy="3915898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b="0" dirty="0" smtClean="0"/>
              <a:t>How well do standard multi-layer </a:t>
            </a:r>
            <a:r>
              <a:rPr lang="en-US" sz="1800" b="0" dirty="0" err="1" smtClean="0"/>
              <a:t>perceptrons</a:t>
            </a:r>
            <a:r>
              <a:rPr lang="en-US" sz="1800" b="0" dirty="0"/>
              <a:t> </a:t>
            </a:r>
            <a:r>
              <a:rPr lang="en-US" sz="1800" b="0" dirty="0" smtClean="0"/>
              <a:t>fare at CIFAR?</a:t>
            </a:r>
          </a:p>
          <a:p>
            <a:pPr marL="342900" indent="-342900">
              <a:buFont typeface="Arial"/>
              <a:buChar char="•"/>
            </a:pPr>
            <a:r>
              <a:rPr lang="en-US" sz="1800" b="0" dirty="0" smtClean="0"/>
              <a:t>What affects performance?</a:t>
            </a:r>
          </a:p>
          <a:p>
            <a:pPr marL="800100" lvl="1" indent="-342900"/>
            <a:r>
              <a:rPr lang="en-US" sz="1800" dirty="0" smtClean="0"/>
              <a:t>Width, depth, optimizer, batch normalization, activation function, </a:t>
            </a:r>
            <a:r>
              <a:rPr lang="en-US" sz="1800" dirty="0" err="1" smtClean="0"/>
              <a:t>etc</a:t>
            </a:r>
            <a:endParaRPr lang="en-US" sz="1800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379" t="4409" r="1364" b="5002"/>
          <a:stretch/>
        </p:blipFill>
        <p:spPr>
          <a:xfrm>
            <a:off x="641409" y="2646516"/>
            <a:ext cx="5192398" cy="2744319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905914" y="2679167"/>
            <a:ext cx="296727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Best standard NNs top out</a:t>
            </a:r>
          </a:p>
          <a:p>
            <a:r>
              <a:rPr lang="en-US" sz="1600" dirty="0" smtClean="0"/>
              <a:t> at ~55% accuracy</a:t>
            </a:r>
          </a:p>
          <a:p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Depth only improves </a:t>
            </a:r>
          </a:p>
          <a:p>
            <a:r>
              <a:rPr lang="en-US" sz="1600" dirty="0"/>
              <a:t>a</a:t>
            </a:r>
            <a:r>
              <a:rPr lang="en-US" sz="1600" dirty="0" smtClean="0"/>
              <a:t>ccuracy for up to three layers</a:t>
            </a:r>
          </a:p>
          <a:p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Hurts after </a:t>
            </a:r>
            <a:r>
              <a:rPr lang="is-IS" sz="1600" dirty="0" smtClean="0"/>
              <a:t>… probably </a:t>
            </a:r>
          </a:p>
          <a:p>
            <a:r>
              <a:rPr lang="en-US" sz="1600" dirty="0"/>
              <a:t>d</a:t>
            </a:r>
            <a:r>
              <a:rPr lang="is-IS" sz="1600" dirty="0" smtClean="0"/>
              <a:t>ue to overfitting 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2627100" y="5366175"/>
            <a:ext cx="14029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# of hidden layers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-361387" y="3807785"/>
            <a:ext cx="16217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# validation accuracy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543081" y="5371545"/>
            <a:ext cx="255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5695980" y="5365749"/>
            <a:ext cx="255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69308" y="2528861"/>
            <a:ext cx="441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55%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41507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8364"/>
            <a:ext cx="5791200" cy="1143000"/>
          </a:xfrm>
        </p:spPr>
        <p:txBody>
          <a:bodyPr/>
          <a:lstStyle/>
          <a:p>
            <a:r>
              <a:rPr lang="en-US" cap="none" dirty="0" smtClean="0">
                <a:latin typeface="Baskerville"/>
                <a:cs typeface="Baskerville"/>
              </a:rPr>
              <a:t>Combatting over-fitting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0891"/>
            <a:ext cx="7620000" cy="1511052"/>
          </a:xfrm>
        </p:spPr>
        <p:txBody>
          <a:bodyPr/>
          <a:lstStyle/>
          <a:p>
            <a:pPr marL="342900" indent="-342900">
              <a:lnSpc>
                <a:spcPct val="90000"/>
              </a:lnSpc>
              <a:buFont typeface="Arial"/>
              <a:buChar char="•"/>
            </a:pPr>
            <a:r>
              <a:rPr lang="en-US" b="0" dirty="0" smtClean="0"/>
              <a:t>Dropout</a:t>
            </a:r>
          </a:p>
          <a:p>
            <a:pPr marL="342900" indent="-342900">
              <a:lnSpc>
                <a:spcPct val="90000"/>
              </a:lnSpc>
              <a:buFont typeface="Arial"/>
              <a:buChar char="•"/>
            </a:pPr>
            <a:r>
              <a:rPr lang="en-US" b="0" dirty="0" smtClean="0"/>
              <a:t>Conventional </a:t>
            </a:r>
            <a:r>
              <a:rPr lang="en-US" b="0" dirty="0" smtClean="0"/>
              <a:t>regularization (ridge, lasso, elastic)</a:t>
            </a:r>
            <a:endParaRPr lang="en-US" b="0" dirty="0" smtClean="0"/>
          </a:p>
          <a:p>
            <a:pPr marL="342900" indent="-342900">
              <a:lnSpc>
                <a:spcPct val="90000"/>
              </a:lnSpc>
              <a:buFont typeface="Arial"/>
              <a:buChar char="•"/>
            </a:pPr>
            <a:r>
              <a:rPr lang="en-US" sz="2800" u="sng" dirty="0" smtClean="0"/>
              <a:t>Data Augmentation</a:t>
            </a:r>
            <a:endParaRPr lang="en-US" sz="2800" u="sng" dirty="0"/>
          </a:p>
        </p:txBody>
      </p:sp>
      <p:pic>
        <p:nvPicPr>
          <p:cNvPr id="5" name="Picture 4" descr="dog.896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49" y="3353786"/>
            <a:ext cx="2838231" cy="212299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Picture 5" descr="cat_0_318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179" y="2598743"/>
            <a:ext cx="1853992" cy="138678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7" name="Picture 6" descr="cat_0_903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240" y="4128153"/>
            <a:ext cx="1853992" cy="138678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8" name="Picture 7" descr="cat_0_5456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179" y="4128153"/>
            <a:ext cx="1853992" cy="138678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9" name="Picture 8" descr="cat_0_2506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910" y="2598743"/>
            <a:ext cx="1853992" cy="1386786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13" name="Straight Arrow Connector 12"/>
          <p:cNvCxnSpPr/>
          <p:nvPr/>
        </p:nvCxnSpPr>
        <p:spPr>
          <a:xfrm>
            <a:off x="3415322" y="4253883"/>
            <a:ext cx="1048023" cy="0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12397" y="2971553"/>
            <a:ext cx="1518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Original Image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41330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1485"/>
            <a:ext cx="6521400" cy="1143000"/>
          </a:xfrm>
        </p:spPr>
        <p:txBody>
          <a:bodyPr>
            <a:normAutofit fontScale="90000"/>
          </a:bodyPr>
          <a:lstStyle/>
          <a:p>
            <a:r>
              <a:rPr lang="en-US" cap="none" dirty="0" smtClean="0">
                <a:latin typeface="Baskerville"/>
                <a:cs typeface="Baskerville"/>
              </a:rPr>
              <a:t>What does a </a:t>
            </a:r>
            <a:r>
              <a:rPr lang="en-US" cap="none" dirty="0" smtClean="0">
                <a:latin typeface="Baskerville"/>
                <a:cs typeface="Baskerville"/>
              </a:rPr>
              <a:t>network actually </a:t>
            </a:r>
            <a:r>
              <a:rPr lang="en-US" cap="none" dirty="0" smtClean="0">
                <a:latin typeface="Baskerville"/>
                <a:cs typeface="Baskerville"/>
              </a:rPr>
              <a:t>learn?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931" y="1460500"/>
            <a:ext cx="4351376" cy="4254499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600" b="0" dirty="0" smtClean="0"/>
              <a:t>CNNs aren’t as much of a </a:t>
            </a:r>
            <a:r>
              <a:rPr lang="en-US" sz="1600" b="0" dirty="0" err="1" smtClean="0"/>
              <a:t>blackbox</a:t>
            </a:r>
            <a:r>
              <a:rPr lang="en-US" sz="1600" b="0" dirty="0" smtClean="0"/>
              <a:t> as conventional neural networks</a:t>
            </a:r>
          </a:p>
          <a:p>
            <a:pPr marL="342900" indent="-342900">
              <a:buFont typeface="Arial"/>
              <a:buChar char="•"/>
            </a:pPr>
            <a:r>
              <a:rPr lang="en-US" sz="1600" b="0" dirty="0" smtClean="0"/>
              <a:t>Guided </a:t>
            </a:r>
            <a:r>
              <a:rPr lang="en-US" sz="1600" b="0" dirty="0" err="1" smtClean="0"/>
              <a:t>backpropagation</a:t>
            </a:r>
            <a:r>
              <a:rPr lang="en-US" sz="1600" b="0" dirty="0" smtClean="0"/>
              <a:t>: which pixels are affecting the prediction?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 smtClean="0"/>
              <a:t>Visualize derivative of the max prediction with respect to input image</a:t>
            </a:r>
            <a:endParaRPr lang="en-US" sz="1600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3795" b="16811"/>
          <a:stretch/>
        </p:blipFill>
        <p:spPr>
          <a:xfrm>
            <a:off x="890745" y="3541947"/>
            <a:ext cx="2228663" cy="206208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0" y="4438551"/>
            <a:ext cx="79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“Bow”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510" y="1976008"/>
            <a:ext cx="3661915" cy="360557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415322" y="4253883"/>
            <a:ext cx="1048023" cy="0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438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5632"/>
            <a:ext cx="5791200" cy="949683"/>
          </a:xfrm>
        </p:spPr>
        <p:txBody>
          <a:bodyPr/>
          <a:lstStyle/>
          <a:p>
            <a:r>
              <a:rPr lang="en-US" cap="none" dirty="0" smtClean="0">
                <a:latin typeface="Baskerville"/>
                <a:cs typeface="Baskerville"/>
              </a:rPr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Hit true state of the art accuracies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Start writing </a:t>
            </a:r>
            <a:r>
              <a:rPr lang="en-US" dirty="0" err="1" smtClean="0"/>
              <a:t>TensorFlow</a:t>
            </a:r>
            <a:r>
              <a:rPr lang="en-US" dirty="0" smtClean="0"/>
              <a:t> code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499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cap="none" dirty="0">
                <a:latin typeface="Baskerville"/>
                <a:cs typeface="Baskerville"/>
              </a:rPr>
              <a:t>I</a:t>
            </a:r>
            <a:r>
              <a:rPr lang="en-US" sz="4000" cap="none" dirty="0" smtClean="0">
                <a:latin typeface="Baskerville"/>
                <a:cs typeface="Baskerville"/>
              </a:rPr>
              <a:t>ntentions</a:t>
            </a:r>
            <a:endParaRPr lang="en-US" sz="4000" cap="none" dirty="0">
              <a:latin typeface="Baskerville"/>
              <a:cs typeface="Baskerville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Learn a solid set of skills </a:t>
            </a:r>
            <a:r>
              <a:rPr lang="is-IS" dirty="0" smtClean="0"/>
              <a:t>… not change the world</a:t>
            </a:r>
          </a:p>
          <a:p>
            <a:pPr marL="342900" indent="-342900">
              <a:buFont typeface="Arial"/>
              <a:buChar char="•"/>
            </a:pPr>
            <a:endParaRPr lang="is-IS" dirty="0" smtClean="0"/>
          </a:p>
          <a:p>
            <a:pPr marL="342900" indent="-342900">
              <a:buFont typeface="Arial"/>
              <a:buChar char="•"/>
            </a:pPr>
            <a:r>
              <a:rPr lang="is-IS" dirty="0" smtClean="0"/>
              <a:t>Avoid the time sink of data collection and preparation</a:t>
            </a:r>
          </a:p>
          <a:p>
            <a:pPr marL="342900" indent="-342900">
              <a:buFont typeface="Arial"/>
              <a:buChar char="•"/>
            </a:pPr>
            <a:endParaRPr lang="is-IS" dirty="0"/>
          </a:p>
          <a:p>
            <a:pPr marL="342900" indent="-342900">
              <a:buFont typeface="Arial"/>
              <a:buChar char="•"/>
            </a:pPr>
            <a:r>
              <a:rPr lang="is-IS" dirty="0" smtClean="0"/>
              <a:t>Sink my teeth into neural networks </a:t>
            </a:r>
          </a:p>
          <a:p>
            <a:pPr marL="800100" lvl="1" indent="-342900">
              <a:buFont typeface="Arial"/>
              <a:buChar char="•"/>
            </a:pPr>
            <a:r>
              <a:rPr lang="is-IS" dirty="0" smtClean="0"/>
              <a:t>Learn </a:t>
            </a:r>
            <a:r>
              <a:rPr lang="is-IS" dirty="0" smtClean="0"/>
              <a:t>the </a:t>
            </a:r>
            <a:r>
              <a:rPr lang="is-IS" dirty="0" smtClean="0"/>
              <a:t>neural net training tricks</a:t>
            </a:r>
          </a:p>
          <a:p>
            <a:pPr lvl="1" indent="0">
              <a:buNone/>
            </a:pPr>
            <a:endParaRPr lang="is-IS" dirty="0"/>
          </a:p>
          <a:p>
            <a:pPr marL="342900" indent="-342900">
              <a:buFont typeface="Arial"/>
              <a:buChar char="•"/>
            </a:pPr>
            <a:r>
              <a:rPr lang="is-IS" dirty="0" smtClean="0"/>
              <a:t>Prepare myself for more advanced arenas like robotics and self-driving cars</a:t>
            </a:r>
            <a:endParaRPr lang="is-IS" dirty="0"/>
          </a:p>
          <a:p>
            <a:pPr marL="342900" indent="-342900">
              <a:buFont typeface="Arial"/>
              <a:buChar char="•"/>
            </a:pPr>
            <a:endParaRPr lang="is-IS" dirty="0" smtClean="0"/>
          </a:p>
          <a:p>
            <a:pPr marL="342900" indent="-342900">
              <a:buFont typeface="Arial"/>
              <a:buChar char="•"/>
            </a:pPr>
            <a:endParaRPr lang="is-IS" dirty="0" smtClean="0"/>
          </a:p>
          <a:p>
            <a:pPr marL="342900" indent="-342900">
              <a:buFont typeface="Arial"/>
              <a:buChar char="•"/>
            </a:pPr>
            <a:endParaRPr lang="is-IS" dirty="0"/>
          </a:p>
          <a:p>
            <a:pPr marL="342900" indent="-342900">
              <a:buFont typeface="Arial"/>
              <a:buChar char="•"/>
            </a:pPr>
            <a:endParaRPr lang="is-IS" dirty="0" smtClean="0"/>
          </a:p>
        </p:txBody>
      </p:sp>
    </p:spTree>
    <p:extLst>
      <p:ext uri="{BB962C8B-B14F-4D97-AF65-F5344CB8AC3E}">
        <p14:creationId xmlns:p14="http://schemas.microsoft.com/office/powerpoint/2010/main" val="666503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266"/>
            <a:ext cx="6521400" cy="1143000"/>
          </a:xfrm>
        </p:spPr>
        <p:txBody>
          <a:bodyPr>
            <a:normAutofit fontScale="90000"/>
          </a:bodyPr>
          <a:lstStyle/>
          <a:p>
            <a:r>
              <a:rPr lang="en-US" cap="none" dirty="0" smtClean="0">
                <a:latin typeface="Baskerville"/>
                <a:cs typeface="Baskerville"/>
              </a:rPr>
              <a:t>CIFAR -10 </a:t>
            </a:r>
            <a:r>
              <a:rPr lang="en-US" cap="none" dirty="0" smtClean="0">
                <a:latin typeface="Baskerville"/>
                <a:cs typeface="Baskerville"/>
              </a:rPr>
              <a:t>Dataset (my playground)</a:t>
            </a:r>
            <a:endParaRPr lang="en-US" cap="none" dirty="0" smtClean="0">
              <a:latin typeface="Baskerville"/>
              <a:cs typeface="Baskerville"/>
            </a:endParaRP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5" r="405"/>
          <a:stretch/>
        </p:blipFill>
        <p:spPr>
          <a:xfrm>
            <a:off x="247650" y="1460500"/>
            <a:ext cx="4964113" cy="3841750"/>
          </a:xfrm>
          <a:ln w="28575" cmpd="sng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5263486" y="1636598"/>
            <a:ext cx="3653018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60,000 tiny </a:t>
            </a:r>
            <a:r>
              <a:rPr lang="en-US" dirty="0" smtClean="0"/>
              <a:t>images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Ten classes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Popular image classification benchmark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State of the art: 96% accuracy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3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053734">
            <a:off x="2291293" y="1451161"/>
            <a:ext cx="964233" cy="151424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5791200" cy="1143000"/>
          </a:xfrm>
        </p:spPr>
        <p:txBody>
          <a:bodyPr/>
          <a:lstStyle/>
          <a:p>
            <a:r>
              <a:rPr lang="en-US" cap="none" dirty="0" smtClean="0">
                <a:latin typeface="Baskerville"/>
                <a:cs typeface="Baskerville"/>
              </a:rPr>
              <a:t>Object recognition is tough!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244" t="16403" r="17129" b="9734"/>
          <a:stretch/>
        </p:blipFill>
        <p:spPr>
          <a:xfrm>
            <a:off x="187973" y="1655123"/>
            <a:ext cx="1602117" cy="1159825"/>
          </a:xfrm>
          <a:ln>
            <a:solidFill>
              <a:srgbClr val="0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1884" r="23407"/>
          <a:stretch/>
        </p:blipFill>
        <p:spPr>
          <a:xfrm>
            <a:off x="3782394" y="2016554"/>
            <a:ext cx="1312435" cy="134829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649750" y="4605632"/>
            <a:ext cx="27888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Baskerville"/>
                <a:cs typeface="Baskerville"/>
              </a:rPr>
              <a:t>“Dog”</a:t>
            </a:r>
            <a:endParaRPr lang="en-US" sz="4400" b="1" dirty="0">
              <a:latin typeface="Baskerville"/>
              <a:cs typeface="Baskerville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824875" y="2945876"/>
            <a:ext cx="965215" cy="1502244"/>
          </a:xfrm>
          <a:prstGeom prst="straightConnector1">
            <a:avLst/>
          </a:prstGeom>
          <a:ln w="57150" cmpd="sng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618650" y="3087566"/>
            <a:ext cx="117841" cy="1403260"/>
          </a:xfrm>
          <a:prstGeom prst="straightConnector1">
            <a:avLst/>
          </a:prstGeom>
          <a:ln w="57150" cmpd="sng">
            <a:solidFill>
              <a:srgbClr val="7F7F7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493858" y="3574330"/>
            <a:ext cx="1088780" cy="1031302"/>
          </a:xfrm>
          <a:prstGeom prst="straightConnector1">
            <a:avLst/>
          </a:prstGeom>
          <a:ln w="57150" cmpd="sng">
            <a:solidFill>
              <a:srgbClr val="7F7F7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551538" y="1355128"/>
            <a:ext cx="32340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dog </a:t>
            </a:r>
            <a:r>
              <a:rPr lang="en-US" dirty="0" smtClean="0"/>
              <a:t>is </a:t>
            </a:r>
            <a:r>
              <a:rPr lang="en-US" dirty="0" smtClean="0"/>
              <a:t>a dog regardless of: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Lighting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Orientation / location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Color 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Cuteness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6428" y="4281340"/>
            <a:ext cx="1259551" cy="1240787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25" name="Straight Arrow Connector 24"/>
          <p:cNvCxnSpPr/>
          <p:nvPr/>
        </p:nvCxnSpPr>
        <p:spPr>
          <a:xfrm flipH="1">
            <a:off x="3690253" y="4988351"/>
            <a:ext cx="892385" cy="170206"/>
          </a:xfrm>
          <a:prstGeom prst="straightConnector1">
            <a:avLst/>
          </a:prstGeom>
          <a:ln w="57150" cmpd="sng">
            <a:solidFill>
              <a:srgbClr val="7F7F7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803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27266"/>
            <a:ext cx="6704809" cy="1143000"/>
          </a:xfrm>
        </p:spPr>
        <p:txBody>
          <a:bodyPr>
            <a:normAutofit fontScale="90000"/>
          </a:bodyPr>
          <a:lstStyle/>
          <a:p>
            <a:r>
              <a:rPr lang="en-US" sz="2700" u="sng" cap="none" dirty="0" smtClean="0">
                <a:solidFill>
                  <a:srgbClr val="800000"/>
                </a:solidFill>
                <a:latin typeface="Baskerville"/>
                <a:cs typeface="Baskerville"/>
              </a:rPr>
              <a:t>Solution:</a:t>
            </a:r>
            <a:r>
              <a:rPr lang="en-US" cap="none" dirty="0" smtClean="0">
                <a:latin typeface="Baskerville"/>
                <a:cs typeface="Baskerville"/>
              </a:rPr>
              <a:t/>
            </a:r>
            <a:br>
              <a:rPr lang="en-US" cap="none" dirty="0" smtClean="0">
                <a:latin typeface="Baskerville"/>
                <a:cs typeface="Baskerville"/>
              </a:rPr>
            </a:br>
            <a:r>
              <a:rPr lang="en-US" cap="none" dirty="0" smtClean="0">
                <a:latin typeface="Baskerville"/>
                <a:cs typeface="Baskerville"/>
              </a:rPr>
              <a:t>Convolutional neural </a:t>
            </a:r>
            <a:r>
              <a:rPr lang="en-US" cap="none" dirty="0">
                <a:latin typeface="Baskerville"/>
                <a:cs typeface="Baskerville"/>
              </a:rPr>
              <a:t>n</a:t>
            </a:r>
            <a:r>
              <a:rPr lang="en-US" cap="none" dirty="0" smtClean="0">
                <a:latin typeface="Baskerville"/>
                <a:cs typeface="Baskerville"/>
              </a:rPr>
              <a:t>etworks (CNNs)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280" y="1460501"/>
            <a:ext cx="5276102" cy="3964742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b="0" dirty="0" smtClean="0"/>
              <a:t>Offer</a:t>
            </a:r>
            <a:r>
              <a:rPr lang="en-US" b="0" dirty="0" smtClean="0"/>
              <a:t> 2D spatial structure to feed-forward neural networks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b="0" dirty="0" smtClean="0"/>
              <a:t>Exploit the fact that neighboring pixels are usually related to the same higher level feature</a:t>
            </a:r>
          </a:p>
          <a:p>
            <a:pPr marL="800100" lvl="1" indent="-342900">
              <a:lnSpc>
                <a:spcPct val="130000"/>
              </a:lnSpc>
              <a:buFont typeface="Arial"/>
              <a:buChar char="•"/>
            </a:pPr>
            <a:r>
              <a:rPr lang="en-US" sz="1800" dirty="0" smtClean="0"/>
              <a:t>Features may appear anywhere in an image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b="0" dirty="0" smtClean="0"/>
              <a:t>Transform </a:t>
            </a:r>
            <a:r>
              <a:rPr lang="en-US" b="0" dirty="0" smtClean="0"/>
              <a:t>raw images into a more linearly separable space</a:t>
            </a:r>
            <a:endParaRPr lang="en-US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702" y="1678498"/>
            <a:ext cx="3261248" cy="2193154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58873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5315"/>
            <a:ext cx="6783368" cy="1143000"/>
          </a:xfrm>
        </p:spPr>
        <p:txBody>
          <a:bodyPr>
            <a:normAutofit/>
          </a:bodyPr>
          <a:lstStyle/>
          <a:p>
            <a:r>
              <a:rPr lang="en-US" cap="none" dirty="0" smtClean="0">
                <a:latin typeface="Baskerville"/>
                <a:cs typeface="Baskerville"/>
              </a:rPr>
              <a:t>The convolutional </a:t>
            </a:r>
            <a:r>
              <a:rPr lang="en-US" cap="none" dirty="0">
                <a:latin typeface="Baskerville"/>
                <a:cs typeface="Baskerville"/>
              </a:rPr>
              <a:t>l</a:t>
            </a:r>
            <a:r>
              <a:rPr lang="en-US" cap="none" dirty="0" smtClean="0">
                <a:latin typeface="Baskerville"/>
                <a:cs typeface="Baskerville"/>
              </a:rPr>
              <a:t>ayer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6828" y="1152429"/>
            <a:ext cx="63764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Find regions of the input image that match a specific set of filters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Filters are small square patterns that are slid across the image to assess similarity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33" y="3077596"/>
            <a:ext cx="2404662" cy="239519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2762679" y="4176599"/>
            <a:ext cx="1689030" cy="0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>
            <a:off x="3249960" y="3967907"/>
            <a:ext cx="408717" cy="438608"/>
          </a:xfrm>
          <a:prstGeom prst="rect">
            <a:avLst/>
          </a:prstGeom>
          <a:ln w="28575" cmpd="sng"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9520" t="2780" r="2225" b="7915"/>
          <a:stretch/>
        </p:blipFill>
        <p:spPr>
          <a:xfrm>
            <a:off x="4774486" y="3181543"/>
            <a:ext cx="2086173" cy="2102667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7110515" y="3321576"/>
            <a:ext cx="1814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Vertical feature map</a:t>
            </a:r>
            <a:endParaRPr lang="en-US" b="1" u="sng" dirty="0"/>
          </a:p>
        </p:txBody>
      </p:sp>
      <p:sp>
        <p:nvSpPr>
          <p:cNvPr id="23" name="TextBox 22"/>
          <p:cNvSpPr txBox="1"/>
          <p:nvPr/>
        </p:nvSpPr>
        <p:spPr>
          <a:xfrm>
            <a:off x="3120574" y="3239268"/>
            <a:ext cx="1018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Vertical</a:t>
            </a:r>
          </a:p>
          <a:p>
            <a:r>
              <a:rPr lang="en-US" b="1" u="sng" dirty="0"/>
              <a:t>f</a:t>
            </a:r>
            <a:r>
              <a:rPr lang="en-US" b="1" u="sng" dirty="0" smtClean="0"/>
              <a:t>ilter</a:t>
            </a:r>
            <a:endParaRPr lang="en-US" b="1" u="sng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>
            <a:off x="463401" y="3214743"/>
            <a:ext cx="408717" cy="438608"/>
          </a:xfrm>
          <a:prstGeom prst="rect">
            <a:avLst/>
          </a:prstGeom>
          <a:ln w="28575" cmpd="sng">
            <a:solidFill>
              <a:schemeClr val="bg1"/>
            </a:solidFill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>
            <a:off x="472121" y="3719918"/>
            <a:ext cx="408717" cy="438608"/>
          </a:xfrm>
          <a:prstGeom prst="rect">
            <a:avLst/>
          </a:prstGeom>
          <a:ln w="28575" cmpd="sng">
            <a:solidFill>
              <a:schemeClr val="bg1"/>
            </a:solidFill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>
            <a:off x="480845" y="4225093"/>
            <a:ext cx="408717" cy="438608"/>
          </a:xfrm>
          <a:prstGeom prst="rect">
            <a:avLst/>
          </a:prstGeom>
          <a:ln w="28575" cmpd="sng">
            <a:solidFill>
              <a:schemeClr val="bg1"/>
            </a:solidFill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>
            <a:off x="466479" y="4744379"/>
            <a:ext cx="408717" cy="438608"/>
          </a:xfrm>
          <a:prstGeom prst="rect">
            <a:avLst/>
          </a:prstGeom>
          <a:ln w="28575" cmpd="sng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771153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0.17986 -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33333E-6 L 0.17864 0.00222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24" y="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0 L 0.1776 0.0036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72" y="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1.11111E-6 L 0.17934 -0.00194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58" y="-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5315"/>
            <a:ext cx="6783368" cy="1143000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Baskerville"/>
                <a:cs typeface="Baskerville"/>
              </a:rPr>
              <a:t>The </a:t>
            </a:r>
            <a:r>
              <a:rPr lang="en-US" cap="none" dirty="0" smtClean="0">
                <a:latin typeface="Baskerville"/>
                <a:cs typeface="Baskerville"/>
              </a:rPr>
              <a:t>convolutional layer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6828" y="1152429"/>
            <a:ext cx="63764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Find regions of the input image that match a specific set of filters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Filters are small square patterns that are slid across the image to assess similarity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33" y="3077596"/>
            <a:ext cx="2404662" cy="239519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2762679" y="4176599"/>
            <a:ext cx="1689030" cy="0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 rot="16200000">
            <a:off x="3249960" y="3967907"/>
            <a:ext cx="408717" cy="438608"/>
          </a:xfrm>
          <a:prstGeom prst="rect">
            <a:avLst/>
          </a:prstGeom>
          <a:ln w="28575" cmpd="sng"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9520" t="2780" b="7915"/>
          <a:stretch/>
        </p:blipFill>
        <p:spPr>
          <a:xfrm>
            <a:off x="4774486" y="3181543"/>
            <a:ext cx="2138752" cy="2102667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7240568" y="2176207"/>
            <a:ext cx="1518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Horizontal</a:t>
            </a:r>
          </a:p>
          <a:p>
            <a:r>
              <a:rPr lang="en-US" b="1" u="sng" dirty="0"/>
              <a:t>f</a:t>
            </a:r>
            <a:r>
              <a:rPr lang="en-US" b="1" u="sng" dirty="0" smtClean="0"/>
              <a:t>eature map</a:t>
            </a:r>
            <a:endParaRPr lang="en-US" b="1" u="sng" dirty="0"/>
          </a:p>
        </p:txBody>
      </p:sp>
      <p:sp>
        <p:nvSpPr>
          <p:cNvPr id="20" name="TextBox 19"/>
          <p:cNvSpPr txBox="1"/>
          <p:nvPr/>
        </p:nvSpPr>
        <p:spPr>
          <a:xfrm>
            <a:off x="2947399" y="3273903"/>
            <a:ext cx="1313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Horizontal</a:t>
            </a:r>
          </a:p>
          <a:p>
            <a:r>
              <a:rPr lang="en-US" b="1" u="sng" dirty="0"/>
              <a:t>f</a:t>
            </a:r>
            <a:r>
              <a:rPr lang="en-US" b="1" u="sng" dirty="0" smtClean="0"/>
              <a:t>ilter</a:t>
            </a:r>
            <a:endParaRPr lang="en-US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9524" t="4263" r="6424" b="8080"/>
          <a:stretch/>
        </p:blipFill>
        <p:spPr>
          <a:xfrm>
            <a:off x="5177374" y="2940130"/>
            <a:ext cx="2007544" cy="2085443"/>
          </a:xfrm>
          <a:prstGeom prst="rect">
            <a:avLst/>
          </a:prstGeom>
          <a:ln w="19050" cmpd="sng">
            <a:solidFill>
              <a:srgbClr val="000000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 rot="16200000">
            <a:off x="472146" y="3166597"/>
            <a:ext cx="408717" cy="438608"/>
          </a:xfrm>
          <a:prstGeom prst="rect">
            <a:avLst/>
          </a:prstGeom>
          <a:ln w="28575" cmpd="sng">
            <a:solidFill>
              <a:srgbClr val="FFFFFF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 rot="16200000">
            <a:off x="483436" y="3714105"/>
            <a:ext cx="408717" cy="438608"/>
          </a:xfrm>
          <a:prstGeom prst="rect">
            <a:avLst/>
          </a:prstGeom>
          <a:ln w="28575" cmpd="sng">
            <a:solidFill>
              <a:srgbClr val="FFFFFF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 rot="16200000">
            <a:off x="480615" y="4303946"/>
            <a:ext cx="408717" cy="438608"/>
          </a:xfrm>
          <a:prstGeom prst="rect">
            <a:avLst/>
          </a:prstGeom>
          <a:ln w="28575" cmpd="sng">
            <a:solidFill>
              <a:srgbClr val="FFFFFF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 rot="16200000">
            <a:off x="477794" y="4823232"/>
            <a:ext cx="408717" cy="438608"/>
          </a:xfrm>
          <a:prstGeom prst="rect">
            <a:avLst/>
          </a:prstGeom>
          <a:ln w="28575" cmpd="sng"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719581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0.18194 0.00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97" y="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0.18194 0.002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97" y="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0.18194 0.002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97" y="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0.18194 0.0025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97" y="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5315"/>
            <a:ext cx="6783368" cy="1143000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Baskerville"/>
                <a:cs typeface="Baskerville"/>
              </a:rPr>
              <a:t>The </a:t>
            </a:r>
            <a:r>
              <a:rPr lang="en-US" cap="none" dirty="0" smtClean="0">
                <a:latin typeface="Baskerville"/>
                <a:cs typeface="Baskerville"/>
              </a:rPr>
              <a:t>convolutional layer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6828" y="1152429"/>
            <a:ext cx="63764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Find regions of the input image that match a specific set of filters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Filters are small square patterns that are slid across the image to assess similarity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33" y="3077596"/>
            <a:ext cx="2404662" cy="239519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2762679" y="4176599"/>
            <a:ext cx="1689030" cy="0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 rot="16200000">
            <a:off x="3249960" y="3967907"/>
            <a:ext cx="408717" cy="438608"/>
          </a:xfrm>
          <a:prstGeom prst="rect">
            <a:avLst/>
          </a:prstGeom>
          <a:ln w="28575" cmpd="sng"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9520" t="2780" b="7915"/>
          <a:stretch/>
        </p:blipFill>
        <p:spPr>
          <a:xfrm>
            <a:off x="4774486" y="3181543"/>
            <a:ext cx="2138752" cy="2102667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7230073" y="1777367"/>
            <a:ext cx="1519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Diagonal</a:t>
            </a:r>
          </a:p>
          <a:p>
            <a:r>
              <a:rPr lang="en-US" b="1" u="sng" dirty="0"/>
              <a:t>f</a:t>
            </a:r>
            <a:r>
              <a:rPr lang="en-US" b="1" u="sng" dirty="0" smtClean="0"/>
              <a:t>eature map</a:t>
            </a:r>
            <a:endParaRPr lang="en-US" b="1" u="sng" dirty="0"/>
          </a:p>
        </p:txBody>
      </p:sp>
      <p:sp>
        <p:nvSpPr>
          <p:cNvPr id="20" name="TextBox 19"/>
          <p:cNvSpPr txBox="1"/>
          <p:nvPr/>
        </p:nvSpPr>
        <p:spPr>
          <a:xfrm>
            <a:off x="3097484" y="3262358"/>
            <a:ext cx="168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Diagonal filter</a:t>
            </a:r>
            <a:endParaRPr lang="en-US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9524" t="4263" r="6424" b="8080"/>
          <a:stretch/>
        </p:blipFill>
        <p:spPr>
          <a:xfrm>
            <a:off x="5165829" y="2928585"/>
            <a:ext cx="2007544" cy="2085443"/>
          </a:xfrm>
          <a:prstGeom prst="rect">
            <a:avLst/>
          </a:prstGeom>
          <a:ln w="19050" cmpd="sng">
            <a:solidFill>
              <a:srgbClr val="0000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8239" y="3961395"/>
            <a:ext cx="500636" cy="4830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8239" y="3959017"/>
            <a:ext cx="500635" cy="4968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/>
          <a:srcRect l="9929" t="4300" r="2411" b="7529"/>
          <a:stretch/>
        </p:blipFill>
        <p:spPr>
          <a:xfrm>
            <a:off x="5625810" y="2626274"/>
            <a:ext cx="2068878" cy="2072724"/>
          </a:xfrm>
          <a:prstGeom prst="rect">
            <a:avLst/>
          </a:prstGeom>
          <a:ln w="19050" cmpd="sng">
            <a:solidFill>
              <a:srgbClr val="000000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/>
          <a:srcRect l="6976" b="8022"/>
          <a:stretch/>
        </p:blipFill>
        <p:spPr>
          <a:xfrm>
            <a:off x="492125" y="3181543"/>
            <a:ext cx="465710" cy="457007"/>
          </a:xfrm>
          <a:prstGeom prst="rect">
            <a:avLst/>
          </a:prstGeom>
          <a:ln w="28575" cmpd="sng">
            <a:solidFill>
              <a:srgbClr val="FFFFFF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/>
          <a:srcRect l="6201" t="-1" b="8236"/>
          <a:stretch/>
        </p:blipFill>
        <p:spPr>
          <a:xfrm>
            <a:off x="457200" y="3757273"/>
            <a:ext cx="469592" cy="455952"/>
          </a:xfrm>
          <a:prstGeom prst="rect">
            <a:avLst/>
          </a:prstGeom>
          <a:ln w="28575" cmpd="sng">
            <a:solidFill>
              <a:srgbClr val="FFFFFF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/>
          <a:srcRect l="12402" t="1" b="7879"/>
          <a:stretch/>
        </p:blipFill>
        <p:spPr>
          <a:xfrm>
            <a:off x="457199" y="4304781"/>
            <a:ext cx="438549" cy="457719"/>
          </a:xfrm>
          <a:prstGeom prst="rect">
            <a:avLst/>
          </a:prstGeom>
          <a:ln w="28575" cmpd="sng">
            <a:solidFill>
              <a:srgbClr val="FFFFFF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/>
          <a:srcRect l="7328" t="5625" b="9867"/>
          <a:stretch/>
        </p:blipFill>
        <p:spPr>
          <a:xfrm>
            <a:off x="457200" y="4837906"/>
            <a:ext cx="463950" cy="419894"/>
          </a:xfrm>
          <a:prstGeom prst="rect">
            <a:avLst/>
          </a:prstGeom>
          <a:ln w="28575" cmpd="sng"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2221713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8 3.33333E-6 L 0.17396 0.0008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72" y="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22222E-6 L 0.17744 0.00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72" y="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0.17899 0.002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41" y="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12 -0.00222 L 0.1776 0.00278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36" y="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2041"/>
            <a:ext cx="5791200" cy="1143000"/>
          </a:xfrm>
        </p:spPr>
        <p:txBody>
          <a:bodyPr/>
          <a:lstStyle/>
          <a:p>
            <a:r>
              <a:rPr lang="en-US" cap="none" dirty="0" smtClean="0">
                <a:latin typeface="Baskerville"/>
                <a:cs typeface="Baskerville"/>
              </a:rPr>
              <a:t>Pooling layers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4878" y="1217082"/>
            <a:ext cx="77630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Outputs the most activated pixel in local rectangular regions of the feature map 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</a:t>
            </a:r>
            <a:r>
              <a:rPr lang="en-US" sz="2000" dirty="0" smtClean="0"/>
              <a:t>own-samples the spatial size of the representation which: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Reduces the complexity of the network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Offers some level of translation invariance</a:t>
            </a:r>
          </a:p>
          <a:p>
            <a:pPr marL="800100" lvl="1" indent="-342900">
              <a:buFont typeface="Arial"/>
              <a:buChar char="•"/>
            </a:pPr>
            <a:endParaRPr lang="en-US" sz="2000" dirty="0" smtClean="0"/>
          </a:p>
          <a:p>
            <a:pPr marL="800100" lvl="1" indent="-342900">
              <a:buFont typeface="Arial"/>
              <a:buChar char="•"/>
            </a:pPr>
            <a:endParaRPr lang="en-US" sz="2000" dirty="0" smtClean="0"/>
          </a:p>
          <a:p>
            <a:pPr marL="342900" indent="-342900">
              <a:buFont typeface="Arial"/>
              <a:buChar char="•"/>
            </a:pPr>
            <a:endParaRPr lang="en-US" sz="2000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60" y="3452517"/>
            <a:ext cx="3287566" cy="2057869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640" y="3725332"/>
            <a:ext cx="1915412" cy="190787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809877" y="3234430"/>
            <a:ext cx="23518" cy="2413521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458" y="3762761"/>
            <a:ext cx="1921358" cy="189866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6055824" y="4710758"/>
            <a:ext cx="658497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48706" y="3424295"/>
            <a:ext cx="21476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Vertical feature map</a:t>
            </a:r>
            <a:endParaRPr 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816252" y="2948241"/>
            <a:ext cx="20887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Pooled feature map</a:t>
            </a:r>
            <a:endParaRPr lang="en-US" sz="16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017797" y="4315623"/>
            <a:ext cx="62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8411" y="3594763"/>
            <a:ext cx="1913564" cy="18909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8466" y="3419130"/>
            <a:ext cx="1896950" cy="187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19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2799</TotalTime>
  <Words>552</Words>
  <Application>Microsoft Macintosh PowerPoint</Application>
  <PresentationFormat>On-screen Show (16:10)</PresentationFormat>
  <Paragraphs>130</Paragraphs>
  <Slides>17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Essential</vt:lpstr>
      <vt:lpstr>PowerPoint Presentation</vt:lpstr>
      <vt:lpstr>Intentions</vt:lpstr>
      <vt:lpstr>CIFAR -10 Dataset (my playground) </vt:lpstr>
      <vt:lpstr>Object recognition is tough!</vt:lpstr>
      <vt:lpstr>Solution: Convolutional neural networks (CNNs)</vt:lpstr>
      <vt:lpstr>The convolutional layer</vt:lpstr>
      <vt:lpstr>The convolutional layer</vt:lpstr>
      <vt:lpstr>The convolutional layer</vt:lpstr>
      <vt:lpstr>Pooling layers </vt:lpstr>
      <vt:lpstr>Where do the filters come from?</vt:lpstr>
      <vt:lpstr>The big picture architecture </vt:lpstr>
      <vt:lpstr>My process</vt:lpstr>
      <vt:lpstr>My process</vt:lpstr>
      <vt:lpstr>Baseline results</vt:lpstr>
      <vt:lpstr>Combatting over-fitting</vt:lpstr>
      <vt:lpstr>What does a network actually learn?</vt:lpstr>
      <vt:lpstr>Next Steps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Augustus</dc:creator>
  <cp:lastModifiedBy>Augustus</cp:lastModifiedBy>
  <cp:revision>60</cp:revision>
  <dcterms:created xsi:type="dcterms:W3CDTF">2016-12-05T01:05:59Z</dcterms:created>
  <dcterms:modified xsi:type="dcterms:W3CDTF">2016-12-07T20:11:27Z</dcterms:modified>
</cp:coreProperties>
</file>